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76" r:id="rId5"/>
    <p:sldId id="260" r:id="rId6"/>
    <p:sldId id="281" r:id="rId7"/>
    <p:sldId id="282" r:id="rId8"/>
    <p:sldId id="269" r:id="rId9"/>
    <p:sldId id="261" r:id="rId10"/>
    <p:sldId id="262" r:id="rId11"/>
    <p:sldId id="264" r:id="rId12"/>
    <p:sldId id="265" r:id="rId13"/>
    <p:sldId id="266" r:id="rId14"/>
    <p:sldId id="283" r:id="rId15"/>
    <p:sldId id="263" r:id="rId16"/>
  </p:sldIdLst>
  <p:sldSz cx="5854700" cy="3295650"/>
  <p:notesSz cx="5854700" cy="32956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17647" y="2034374"/>
            <a:ext cx="2061210" cy="1254125"/>
          </a:xfrm>
          <a:custGeom>
            <a:avLst/>
            <a:gdLst/>
            <a:ahLst/>
            <a:cxnLst/>
            <a:rect l="l" t="t" r="r" b="b"/>
            <a:pathLst>
              <a:path w="2061210" h="1254125">
                <a:moveTo>
                  <a:pt x="1030922" y="0"/>
                </a:moveTo>
                <a:lnTo>
                  <a:pt x="0" y="1030520"/>
                </a:lnTo>
                <a:lnTo>
                  <a:pt x="223138" y="1253572"/>
                </a:lnTo>
                <a:lnTo>
                  <a:pt x="1838087" y="1253572"/>
                </a:lnTo>
                <a:lnTo>
                  <a:pt x="2061054" y="1030520"/>
                </a:lnTo>
                <a:lnTo>
                  <a:pt x="1030922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12" y="957239"/>
            <a:ext cx="1294765" cy="2061210"/>
          </a:xfrm>
          <a:custGeom>
            <a:avLst/>
            <a:gdLst/>
            <a:ahLst/>
            <a:cxnLst/>
            <a:rect l="l" t="t" r="r" b="b"/>
            <a:pathLst>
              <a:path w="1294765" h="2061210">
                <a:moveTo>
                  <a:pt x="263949" y="0"/>
                </a:moveTo>
                <a:lnTo>
                  <a:pt x="0" y="264053"/>
                </a:lnTo>
                <a:lnTo>
                  <a:pt x="0" y="1797205"/>
                </a:lnTo>
                <a:lnTo>
                  <a:pt x="263949" y="2061054"/>
                </a:lnTo>
                <a:lnTo>
                  <a:pt x="1294482" y="1030925"/>
                </a:lnTo>
                <a:lnTo>
                  <a:pt x="263949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321" y="0"/>
            <a:ext cx="2036670" cy="19335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46555" y="363022"/>
            <a:ext cx="2505075" cy="440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bg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bg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bg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069098" y="1888166"/>
            <a:ext cx="777875" cy="1111250"/>
          </a:xfrm>
          <a:custGeom>
            <a:avLst/>
            <a:gdLst/>
            <a:ahLst/>
            <a:cxn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3" y="889182"/>
                </a:lnTo>
                <a:lnTo>
                  <a:pt x="777633" y="222019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787598" y="2747223"/>
            <a:ext cx="924560" cy="541020"/>
          </a:xfrm>
          <a:custGeom>
            <a:avLst/>
            <a:gdLst/>
            <a:ahLst/>
            <a:cxnLst/>
            <a:rect l="l" t="t" r="r" b="b"/>
            <a:pathLst>
              <a:path w="924560" h="541020">
                <a:moveTo>
                  <a:pt x="540695" y="0"/>
                </a:moveTo>
                <a:lnTo>
                  <a:pt x="0" y="540723"/>
                </a:lnTo>
                <a:lnTo>
                  <a:pt x="767438" y="540723"/>
                </a:lnTo>
                <a:lnTo>
                  <a:pt x="924435" y="383724"/>
                </a:lnTo>
                <a:lnTo>
                  <a:pt x="540695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600836" y="2575346"/>
            <a:ext cx="758190" cy="713105"/>
          </a:xfrm>
          <a:custGeom>
            <a:avLst/>
            <a:gdLst/>
            <a:ahLst/>
            <a:cxnLst/>
            <a:rect l="l" t="t" r="r" b="b"/>
            <a:pathLst>
              <a:path w="758189" h="713104">
                <a:moveTo>
                  <a:pt x="555580" y="0"/>
                </a:moveTo>
                <a:lnTo>
                  <a:pt x="0" y="556402"/>
                </a:lnTo>
                <a:lnTo>
                  <a:pt x="156815" y="712600"/>
                </a:lnTo>
                <a:lnTo>
                  <a:pt x="247504" y="712600"/>
                </a:lnTo>
                <a:lnTo>
                  <a:pt x="757845" y="202250"/>
                </a:lnTo>
                <a:lnTo>
                  <a:pt x="55558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805001" y="2205383"/>
            <a:ext cx="1845310" cy="1082675"/>
          </a:xfrm>
          <a:custGeom>
            <a:avLst/>
            <a:gdLst/>
            <a:ahLst/>
            <a:cxnLst/>
            <a:rect l="l" t="t" r="r" b="b"/>
            <a:pathLst>
              <a:path w="1845310" h="1082675">
                <a:moveTo>
                  <a:pt x="922842" y="0"/>
                </a:moveTo>
                <a:lnTo>
                  <a:pt x="0" y="922447"/>
                </a:lnTo>
                <a:lnTo>
                  <a:pt x="160181" y="1082563"/>
                </a:lnTo>
                <a:lnTo>
                  <a:pt x="1684849" y="1082563"/>
                </a:lnTo>
                <a:lnTo>
                  <a:pt x="1844893" y="922447"/>
                </a:lnTo>
                <a:lnTo>
                  <a:pt x="9228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12" y="0"/>
            <a:ext cx="749300" cy="801370"/>
          </a:xfrm>
          <a:custGeom>
            <a:avLst/>
            <a:gdLst/>
            <a:ahLst/>
            <a:cxn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bg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22030" y="328325"/>
            <a:ext cx="1929764" cy="440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bg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735" y="757999"/>
            <a:ext cx="5269230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36" y="849425"/>
            <a:ext cx="2775585" cy="11861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535"/>
              </a:spcBef>
            </a:pPr>
            <a:r>
              <a:rPr sz="2150" b="1" spc="100" dirty="0">
                <a:latin typeface="Berlin Sans FB Demi" panose="020E0802020502020306" charset="0"/>
                <a:cs typeface="Berlin Sans FB Demi" panose="020E0802020502020306" charset="0"/>
              </a:rPr>
              <a:t>Seamless</a:t>
            </a:r>
            <a:r>
              <a:rPr sz="2150" b="1" spc="90" dirty="0">
                <a:latin typeface="Berlin Sans FB Demi" panose="020E0802020502020306" charset="0"/>
                <a:cs typeface="Berlin Sans FB Demi" panose="020E0802020502020306" charset="0"/>
              </a:rPr>
              <a:t> </a:t>
            </a:r>
            <a:r>
              <a:rPr sz="2150" b="1" spc="85" dirty="0">
                <a:latin typeface="Berlin Sans FB Demi" panose="020E0802020502020306" charset="0"/>
                <a:cs typeface="Berlin Sans FB Demi" panose="020E0802020502020306" charset="0"/>
              </a:rPr>
              <a:t>Scheduling:</a:t>
            </a:r>
            <a:br>
              <a:rPr sz="2150" b="1" spc="85" dirty="0">
                <a:latin typeface="Berlin Sans FB Demi" panose="020E0802020502020306" charset="0"/>
                <a:cs typeface="Berlin Sans FB Demi" panose="020E0802020502020306" charset="0"/>
              </a:rPr>
            </a:br>
            <a:r>
              <a:rPr sz="2150" b="1" spc="70" dirty="0">
                <a:latin typeface="Berlin Sans FB Demi" panose="020E0802020502020306" charset="0"/>
                <a:cs typeface="Berlin Sans FB Demi" panose="020E0802020502020306" charset="0"/>
              </a:rPr>
              <a:t>Revolutionizing </a:t>
            </a:r>
            <a:r>
              <a:rPr sz="2150" b="1" spc="114" dirty="0">
                <a:latin typeface="Berlin Sans FB Demi" panose="020E0802020502020306" charset="0"/>
                <a:cs typeface="Berlin Sans FB Demi" panose="020E0802020502020306" charset="0"/>
              </a:rPr>
              <a:t>Appointments</a:t>
            </a:r>
            <a:r>
              <a:rPr sz="2150" b="1" spc="30" dirty="0">
                <a:latin typeface="Berlin Sans FB Demi" panose="020E0802020502020306" charset="0"/>
                <a:cs typeface="Berlin Sans FB Demi" panose="020E0802020502020306" charset="0"/>
              </a:rPr>
              <a:t> </a:t>
            </a:r>
            <a:r>
              <a:rPr sz="2150" b="1" spc="70" dirty="0">
                <a:latin typeface="Berlin Sans FB Demi" panose="020E0802020502020306" charset="0"/>
                <a:cs typeface="Berlin Sans FB Demi" panose="020E0802020502020306" charset="0"/>
              </a:rPr>
              <a:t>with</a:t>
            </a:r>
            <a:r>
              <a:rPr sz="2150" b="1" spc="95" dirty="0">
                <a:latin typeface="Berlin Sans FB Demi" panose="020E0802020502020306" charset="0"/>
                <a:cs typeface="Berlin Sans FB Demi" panose="020E0802020502020306" charset="0"/>
              </a:rPr>
              <a:t> </a:t>
            </a:r>
            <a:r>
              <a:rPr sz="2150" b="1" spc="10" dirty="0">
                <a:latin typeface="Berlin Sans FB Demi" panose="020E0802020502020306" charset="0"/>
                <a:cs typeface="Berlin Sans FB Demi" panose="020E0802020502020306" charset="0"/>
              </a:rPr>
              <a:t>a </a:t>
            </a:r>
            <a:r>
              <a:rPr sz="2150" b="1" spc="140" dirty="0">
                <a:latin typeface="Berlin Sans FB Demi" panose="020E0802020502020306" charset="0"/>
                <a:cs typeface="Berlin Sans FB Demi" panose="020E0802020502020306" charset="0"/>
              </a:rPr>
              <a:t>SQL-</a:t>
            </a:r>
            <a:r>
              <a:rPr sz="2150" b="1" spc="75" dirty="0">
                <a:latin typeface="Berlin Sans FB Demi" panose="020E0802020502020306" charset="0"/>
                <a:cs typeface="Berlin Sans FB Demi" panose="020E0802020502020306" charset="0"/>
              </a:rPr>
              <a:t>Based</a:t>
            </a:r>
            <a:r>
              <a:rPr sz="2150" b="1" spc="100" dirty="0">
                <a:latin typeface="Berlin Sans FB Demi" panose="020E0802020502020306" charset="0"/>
                <a:cs typeface="Berlin Sans FB Demi" panose="020E0802020502020306" charset="0"/>
              </a:rPr>
              <a:t> System</a:t>
            </a:r>
            <a:endParaRPr sz="2150" b="1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24293" y="0"/>
            <a:ext cx="2925445" cy="2998470"/>
            <a:chOff x="2924293" y="0"/>
            <a:chExt cx="2925445" cy="299847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924293" y="1296567"/>
              <a:ext cx="1701777" cy="17017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6136" y="0"/>
              <a:ext cx="2072975" cy="2367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10" y="200025"/>
            <a:ext cx="5546725" cy="307340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GB" sz="2000" b="1" dirty="0">
                <a:solidFill>
                  <a:srgbClr val="00B0F0"/>
                </a:solidFill>
                <a:latin typeface="Aharoni" panose="02010803020104030203" charset="0"/>
                <a:ea typeface="Cambria" panose="02040503050406030204"/>
                <a:cs typeface="Aharoni" panose="02010803020104030203" charset="0"/>
              </a:rPr>
              <a:t>Querying appointments for a specific client</a:t>
            </a:r>
            <a:endParaRPr lang="en-GB" sz="2000" b="1" dirty="0">
              <a:solidFill>
                <a:srgbClr val="00B0F0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0" y="657250"/>
            <a:ext cx="5513269" cy="1846580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SELECT </a:t>
            </a:r>
            <a:endParaRPr lang="en-GB" sz="10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algn="l"/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    </a:t>
            </a:r>
            <a:r>
              <a:rPr lang="en-GB" sz="10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Appointments.AppointmentID</a:t>
            </a:r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, </a:t>
            </a:r>
            <a:r>
              <a:rPr lang="en-GB" sz="10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Clients.Name</a:t>
            </a:r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 AS </a:t>
            </a:r>
            <a:r>
              <a:rPr lang="en-GB" sz="10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ClientName</a:t>
            </a:r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, </a:t>
            </a:r>
            <a:r>
              <a:rPr lang="en-GB" sz="10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Services.ServiceName</a:t>
            </a:r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, </a:t>
            </a:r>
            <a:r>
              <a:rPr lang="en-GB" sz="10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Appointments.AppointmentDate</a:t>
            </a:r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, </a:t>
            </a:r>
            <a:r>
              <a:rPr lang="en-GB" sz="10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Appointments.AppointmentTime</a:t>
            </a:r>
            <a:endParaRPr lang="en-GB" sz="10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algn="l"/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FROM </a:t>
            </a:r>
            <a:endParaRPr lang="en-GB" sz="10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algn="l"/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    Appointments</a:t>
            </a:r>
            <a:endParaRPr lang="en-GB" sz="10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algn="l"/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JOIN </a:t>
            </a:r>
            <a:endParaRPr lang="en-GB" sz="10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algn="l"/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    Clients ON </a:t>
            </a:r>
            <a:r>
              <a:rPr lang="en-GB" sz="10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Appointments.ClientID</a:t>
            </a:r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 = </a:t>
            </a:r>
            <a:r>
              <a:rPr lang="en-GB" sz="10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Clients.ClientID</a:t>
            </a:r>
            <a:endParaRPr lang="en-GB" sz="10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algn="l"/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JOIN </a:t>
            </a:r>
            <a:endParaRPr lang="en-GB" sz="10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algn="l"/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    Services ON </a:t>
            </a:r>
            <a:r>
              <a:rPr lang="en-GB" sz="10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Appointments.ServiceID</a:t>
            </a:r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 = </a:t>
            </a:r>
            <a:r>
              <a:rPr lang="en-GB" sz="10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Services.ServiceID</a:t>
            </a:r>
            <a:endParaRPr lang="en-GB" sz="10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algn="l"/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WHERE </a:t>
            </a:r>
            <a:endParaRPr lang="en-GB" sz="10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algn="l"/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    </a:t>
            </a:r>
            <a:r>
              <a:rPr lang="en-GB" sz="10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Clients.ClientID</a:t>
            </a:r>
            <a:r>
              <a:rPr lang="en-GB" sz="10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 = 1;</a:t>
            </a:r>
            <a:endParaRPr lang="en-GB" sz="10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endParaRPr lang="en-GB" sz="10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</p:txBody>
      </p:sp>
      <p:pic>
        <p:nvPicPr>
          <p:cNvPr id="4" name="Picture 3" descr="A screen 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3110" y="2025650"/>
            <a:ext cx="3723640" cy="12376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" y="276225"/>
            <a:ext cx="3641725" cy="307340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GB" sz="2000" b="1" dirty="0">
                <a:solidFill>
                  <a:srgbClr val="00B0F0"/>
                </a:solidFill>
                <a:latin typeface="Aharoni" panose="02010803020104030203" charset="0"/>
                <a:ea typeface="Cambria" panose="02040503050406030204"/>
                <a:cs typeface="Aharoni" panose="02010803020104030203" charset="0"/>
              </a:rPr>
              <a:t>Clients Without Appointments</a:t>
            </a:r>
            <a:endParaRPr lang="en-GB" sz="2000" b="1" dirty="0">
              <a:solidFill>
                <a:srgbClr val="00B0F0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12" y="752647"/>
            <a:ext cx="2870468" cy="1938655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GB" sz="14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Clients.ClientID</a:t>
            </a:r>
            <a:r>
              <a:rPr lang="en-GB" sz="14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, </a:t>
            </a:r>
            <a:r>
              <a:rPr lang="en-GB" sz="14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Clients.Name</a:t>
            </a:r>
            <a:r>
              <a:rPr lang="en-GB" sz="14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 FROM Clients</a:t>
            </a:r>
            <a:endParaRPr lang="en-US" sz="140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LEFT JOIN Appointments ON </a:t>
            </a:r>
            <a:r>
              <a:rPr lang="en-GB" sz="14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Clients.ClientID</a:t>
            </a:r>
            <a:r>
              <a:rPr lang="en-GB" sz="14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 = </a:t>
            </a:r>
            <a:r>
              <a:rPr lang="en-GB" sz="14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Appointments.ClientID</a:t>
            </a:r>
            <a:endParaRPr lang="en-GB" sz="140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WHERE </a:t>
            </a:r>
            <a:r>
              <a:rPr lang="en-GB" sz="14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Appointments.AppointmentID</a:t>
            </a:r>
            <a:r>
              <a:rPr lang="en-GB" sz="14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 IS NULL;</a:t>
            </a:r>
            <a:endParaRPr lang="en-GB" sz="14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endParaRPr lang="en-GB" sz="14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</p:txBody>
      </p:sp>
      <p:pic>
        <p:nvPicPr>
          <p:cNvPr id="4" name="Picture 3" descr="A black screen with white 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752475"/>
            <a:ext cx="2663825" cy="1950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04800"/>
            <a:ext cx="3907790" cy="307340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GB" sz="2000" b="1" dirty="0">
                <a:solidFill>
                  <a:srgbClr val="00B0F0"/>
                </a:solidFill>
                <a:latin typeface="Arial Black" panose="020B0A04020102020204" charset="0"/>
                <a:ea typeface="Cambria" panose="02040503050406030204"/>
                <a:cs typeface="Arial Black" panose="020B0A04020102020204" charset="0"/>
              </a:rPr>
              <a:t>Average Service Duration</a:t>
            </a:r>
            <a:endParaRPr lang="en-GB" sz="2000" b="1" dirty="0">
              <a:solidFill>
                <a:srgbClr val="00B0F0"/>
              </a:solidFill>
              <a:latin typeface="Arial Black" panose="020B0A04020102020204" charset="0"/>
              <a:ea typeface="Cambria" panose="02040503050406030204"/>
              <a:cs typeface="Arial Black" panose="020B0A040201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50" y="1266634"/>
            <a:ext cx="2349930" cy="861695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SELECT AVG(</a:t>
            </a:r>
            <a:r>
              <a:rPr lang="en-GB" sz="14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DurationMinutes</a:t>
            </a:r>
            <a:r>
              <a:rPr lang="en-GB" sz="14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) AS </a:t>
            </a:r>
            <a:r>
              <a:rPr lang="en-GB" sz="1400" err="1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AverageDuration</a:t>
            </a:r>
            <a:r>
              <a:rPr lang="en-GB" sz="1400" dirty="0">
                <a:solidFill>
                  <a:schemeClr val="bg1"/>
                </a:solidFill>
                <a:latin typeface="Aharoni" panose="02010803020104030203" charset="0"/>
                <a:ea typeface="+mn-lt"/>
                <a:cs typeface="Aharoni" panose="02010803020104030203" charset="0"/>
              </a:rPr>
              <a:t> FROM Services;</a:t>
            </a:r>
            <a:endParaRPr lang="en-US" sz="140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</p:txBody>
      </p:sp>
      <p:pic>
        <p:nvPicPr>
          <p:cNvPr id="4" name="Picture 3" descr="A black screen with white 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6800" y="809413"/>
            <a:ext cx="2209420" cy="20651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object 11"/>
          <p:cNvSpPr txBox="1">
            <a:spLocks noGrp="1"/>
          </p:cNvSpPr>
          <p:nvPr/>
        </p:nvSpPr>
        <p:spPr>
          <a:xfrm>
            <a:off x="2546350" y="276225"/>
            <a:ext cx="3129280" cy="684530"/>
          </a:xfrm>
          <a:prstGeom prst="rect">
            <a:avLst/>
          </a:prstGeom>
        </p:spPr>
        <p:txBody>
          <a:bodyPr vert="horz" wrap="square" lIns="0" tIns="50165" rIns="0" bIns="0" rtlCol="0">
            <a:noAutofit/>
          </a:bodyPr>
          <a:lstStyle>
            <a:lvl1pPr>
              <a:defRPr sz="1450" b="0" i="0">
                <a:solidFill>
                  <a:schemeClr val="bg1"/>
                </a:solidFill>
                <a:latin typeface="Cambria" panose="02040503050406030204"/>
                <a:ea typeface="+mj-ea"/>
                <a:cs typeface="Cambria" panose="02040503050406030204"/>
              </a:defRPr>
            </a:lvl1pPr>
          </a:lstStyle>
          <a:p>
            <a:pPr marL="12700" marR="5080">
              <a:lnSpc>
                <a:spcPts val="1490"/>
              </a:lnSpc>
              <a:spcBef>
                <a:spcPts val="395"/>
              </a:spcBef>
            </a:pPr>
            <a:r>
              <a:rPr lang="en-US" sz="2800" spc="70" dirty="0">
                <a:latin typeface="Berlin Sans FB Demi" panose="020E0802020502020306" charset="0"/>
                <a:cs typeface="Berlin Sans FB Demi" panose="020E0802020502020306" charset="0"/>
              </a:rPr>
              <a:t>FUTURE SCOPE</a:t>
            </a:r>
            <a:endParaRPr lang="en-US" sz="2800" spc="70" dirty="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10" name="object 14"/>
          <p:cNvSpPr/>
          <p:nvPr/>
        </p:nvSpPr>
        <p:spPr>
          <a:xfrm flipV="1">
            <a:off x="2622550" y="581025"/>
            <a:ext cx="2421255" cy="7620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p/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470187" y="960927"/>
            <a:ext cx="2870468" cy="1938655"/>
          </a:xfrm>
        </p:spPr>
        <p:txBody>
          <a:bodyPr wrap="square" lIns="0" tIns="0" rIns="0" bIns="0" anchor="t">
            <a:spAutoFit/>
          </a:bodyPr>
          <a:p>
            <a:r>
              <a:rPr lang="en-US" sz="1400" dirty="0">
                <a:solidFill>
                  <a:schemeClr val="bg1"/>
                </a:solidFill>
                <a:latin typeface="Aharoni" panose="02010803020104030203" charset="0"/>
                <a:ea typeface="Cambria" panose="02040503050406030204"/>
                <a:cs typeface="Aharoni" panose="02010803020104030203" charset="0"/>
              </a:rPr>
              <a:t>This proposed system is very useful and easy to implement anywhere.This provides easy access to past data and is also easy to implement new data.</a:t>
            </a:r>
            <a:endParaRPr lang="en-US" sz="14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haroni" panose="02010803020104030203" charset="0"/>
                <a:ea typeface="Cambria" panose="02040503050406030204"/>
                <a:cs typeface="Aharoni" panose="02010803020104030203" charset="0"/>
              </a:rPr>
              <a:t>We can add more tables,more rows in each table and also ask various types of new queries in the future.</a:t>
            </a:r>
            <a:endParaRPr lang="en-US" sz="1400" dirty="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4449" y="346792"/>
            <a:ext cx="2922656" cy="2427980"/>
            <a:chOff x="2924449" y="346792"/>
            <a:chExt cx="2922656" cy="2427980"/>
          </a:xfrm>
        </p:grpSpPr>
        <p:sp>
          <p:nvSpPr>
            <p:cNvPr id="3" name="object 3"/>
            <p:cNvSpPr/>
            <p:nvPr/>
          </p:nvSpPr>
          <p:spPr>
            <a:xfrm>
              <a:off x="3569360" y="713562"/>
              <a:ext cx="2277745" cy="2061210"/>
            </a:xfrm>
            <a:custGeom>
              <a:avLst/>
              <a:gdLst/>
              <a:ahLst/>
              <a:cxnLst/>
              <a:rect l="l" t="t" r="r" b="b"/>
              <a:pathLst>
                <a:path w="2277745" h="2061210">
                  <a:moveTo>
                    <a:pt x="940117" y="1208417"/>
                  </a:moveTo>
                  <a:lnTo>
                    <a:pt x="556412" y="824699"/>
                  </a:lnTo>
                  <a:lnTo>
                    <a:pt x="0" y="1380299"/>
                  </a:lnTo>
                  <a:lnTo>
                    <a:pt x="384530" y="1764030"/>
                  </a:lnTo>
                  <a:lnTo>
                    <a:pt x="940117" y="1208417"/>
                  </a:lnTo>
                  <a:close/>
                </a:path>
                <a:path w="2277745" h="2061210">
                  <a:moveTo>
                    <a:pt x="2277376" y="396887"/>
                  </a:moveTo>
                  <a:lnTo>
                    <a:pt x="1880641" y="0"/>
                  </a:lnTo>
                  <a:lnTo>
                    <a:pt x="850112" y="1030922"/>
                  </a:lnTo>
                  <a:lnTo>
                    <a:pt x="1880641" y="2061057"/>
                  </a:lnTo>
                  <a:lnTo>
                    <a:pt x="2277376" y="1664474"/>
                  </a:lnTo>
                  <a:lnTo>
                    <a:pt x="2277376" y="396887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66567" y="1037983"/>
              <a:ext cx="989965" cy="1086485"/>
            </a:xfrm>
            <a:custGeom>
              <a:avLst/>
              <a:gdLst/>
              <a:ahLst/>
              <a:cxnLst/>
              <a:rect l="l" t="t" r="r" b="b"/>
              <a:pathLst>
                <a:path w="989964" h="1086485">
                  <a:moveTo>
                    <a:pt x="955941" y="61429"/>
                  </a:moveTo>
                  <a:lnTo>
                    <a:pt x="894486" y="0"/>
                  </a:lnTo>
                  <a:lnTo>
                    <a:pt x="0" y="893686"/>
                  </a:lnTo>
                  <a:lnTo>
                    <a:pt x="62230" y="955929"/>
                  </a:lnTo>
                  <a:lnTo>
                    <a:pt x="955941" y="61429"/>
                  </a:lnTo>
                  <a:close/>
                </a:path>
                <a:path w="989964" h="1086485">
                  <a:moveTo>
                    <a:pt x="989584" y="530656"/>
                  </a:moveTo>
                  <a:lnTo>
                    <a:pt x="787323" y="328409"/>
                  </a:lnTo>
                  <a:lnTo>
                    <a:pt x="231736" y="883996"/>
                  </a:lnTo>
                  <a:lnTo>
                    <a:pt x="433971" y="1086269"/>
                  </a:lnTo>
                  <a:lnTo>
                    <a:pt x="989584" y="530656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24449" y="346792"/>
              <a:ext cx="566420" cy="566420"/>
            </a:xfrm>
            <a:custGeom>
              <a:avLst/>
              <a:gdLst/>
              <a:ahLst/>
              <a:cxnLst/>
              <a:rect l="l" t="t" r="r" b="b"/>
              <a:pathLst>
                <a:path w="566420" h="566419">
                  <a:moveTo>
                    <a:pt x="282717" y="0"/>
                  </a:moveTo>
                  <a:lnTo>
                    <a:pt x="0" y="282726"/>
                  </a:lnTo>
                  <a:lnTo>
                    <a:pt x="282717" y="566251"/>
                  </a:lnTo>
                  <a:lnTo>
                    <a:pt x="566272" y="282726"/>
                  </a:lnTo>
                  <a:lnTo>
                    <a:pt x="28271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90936" y="346798"/>
              <a:ext cx="1200150" cy="566420"/>
            </a:xfrm>
            <a:custGeom>
              <a:avLst/>
              <a:gdLst/>
              <a:ahLst/>
              <a:cxnLst/>
              <a:rect l="l" t="t" r="r" b="b"/>
              <a:pathLst>
                <a:path w="1200150" h="566419">
                  <a:moveTo>
                    <a:pt x="566254" y="282727"/>
                  </a:moveTo>
                  <a:lnTo>
                    <a:pt x="282727" y="0"/>
                  </a:lnTo>
                  <a:lnTo>
                    <a:pt x="0" y="282727"/>
                  </a:lnTo>
                  <a:lnTo>
                    <a:pt x="282727" y="566254"/>
                  </a:lnTo>
                  <a:lnTo>
                    <a:pt x="566254" y="282727"/>
                  </a:lnTo>
                  <a:close/>
                </a:path>
                <a:path w="1200150" h="566419">
                  <a:moveTo>
                    <a:pt x="1199908" y="282727"/>
                  </a:moveTo>
                  <a:lnTo>
                    <a:pt x="916774" y="0"/>
                  </a:lnTo>
                  <a:lnTo>
                    <a:pt x="633679" y="282727"/>
                  </a:lnTo>
                  <a:lnTo>
                    <a:pt x="916774" y="566254"/>
                  </a:lnTo>
                  <a:lnTo>
                    <a:pt x="1199908" y="28272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57290" y="346792"/>
              <a:ext cx="566420" cy="566420"/>
            </a:xfrm>
            <a:custGeom>
              <a:avLst/>
              <a:gdLst/>
              <a:ahLst/>
              <a:cxnLst/>
              <a:rect l="l" t="t" r="r" b="b"/>
              <a:pathLst>
                <a:path w="566420" h="566419">
                  <a:moveTo>
                    <a:pt x="283524" y="0"/>
                  </a:moveTo>
                  <a:lnTo>
                    <a:pt x="0" y="282726"/>
                  </a:lnTo>
                  <a:lnTo>
                    <a:pt x="283524" y="566251"/>
                  </a:lnTo>
                  <a:lnTo>
                    <a:pt x="566287" y="282726"/>
                  </a:lnTo>
                  <a:lnTo>
                    <a:pt x="283524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12750" y="733425"/>
            <a:ext cx="2193290" cy="5073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spc="125" dirty="0"/>
              <a:t>Thank</a:t>
            </a:r>
            <a:r>
              <a:rPr lang="en-US" sz="3200" spc="125" dirty="0"/>
              <a:t> You</a:t>
            </a:r>
            <a:r>
              <a:rPr sz="3200" spc="125" dirty="0"/>
              <a:t>!</a:t>
            </a:r>
            <a:endParaRPr sz="3200"/>
          </a:p>
        </p:txBody>
      </p:sp>
      <p:sp>
        <p:nvSpPr>
          <p:cNvPr id="16" name="object 16"/>
          <p:cNvSpPr/>
          <p:nvPr/>
        </p:nvSpPr>
        <p:spPr>
          <a:xfrm>
            <a:off x="412750" y="1386205"/>
            <a:ext cx="2256790" cy="76200"/>
          </a:xfrm>
          <a:custGeom>
            <a:avLst/>
            <a:gdLst/>
            <a:ahLst/>
            <a:cxnLst/>
            <a:rect l="l" t="t" r="r" b="b"/>
            <a:pathLst>
              <a:path w="1927225" h="30480">
                <a:moveTo>
                  <a:pt x="1927110" y="0"/>
                </a:moveTo>
                <a:lnTo>
                  <a:pt x="0" y="0"/>
                </a:lnTo>
                <a:lnTo>
                  <a:pt x="0" y="30441"/>
                </a:lnTo>
                <a:lnTo>
                  <a:pt x="1927110" y="30441"/>
                </a:lnTo>
                <a:lnTo>
                  <a:pt x="192711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TextBox 16"/>
          <p:cNvSpPr txBox="1"/>
          <p:nvPr/>
        </p:nvSpPr>
        <p:spPr>
          <a:xfrm>
            <a:off x="108256" y="2028621"/>
            <a:ext cx="2979776" cy="645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GB" sz="1200" dirty="0">
                <a:solidFill>
                  <a:srgbClr val="00B0F0"/>
                </a:solidFill>
              </a:rPr>
              <a:t>22911A0555 </a:t>
            </a:r>
            <a:endParaRPr lang="en-GB" sz="1200" dirty="0">
              <a:solidFill>
                <a:srgbClr val="00B0F0"/>
              </a:solidFill>
            </a:endParaRPr>
          </a:p>
          <a:p>
            <a:pPr algn="ctr"/>
            <a:r>
              <a:rPr lang="en-GB" sz="1200" dirty="0">
                <a:solidFill>
                  <a:srgbClr val="00B0F0"/>
                </a:solidFill>
              </a:rPr>
              <a:t>SHAIK MOHAMMED ABDUS SAMEE</a:t>
            </a:r>
            <a:endParaRPr lang="en-US" sz="1200">
              <a:solidFill>
                <a:srgbClr val="00B0F0"/>
              </a:solidFill>
            </a:endParaRPr>
          </a:p>
          <a:p>
            <a:pPr algn="ctr"/>
            <a:endParaRPr lang="en-GB" sz="12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384603" y="885706"/>
            <a:ext cx="2235200" cy="23158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120"/>
              </a:spcBef>
              <a:tabLst>
                <a:tab pos="1513840" algn="l"/>
              </a:tabLst>
            </a:pPr>
            <a:r>
              <a:rPr sz="1200" spc="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Discover</a:t>
            </a:r>
            <a:r>
              <a:rPr sz="1200" spc="75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the</a:t>
            </a:r>
            <a:r>
              <a:rPr sz="1200" spc="75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power</a:t>
            </a:r>
            <a:r>
              <a:rPr sz="1200" spc="75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of</a:t>
            </a:r>
            <a:r>
              <a:rPr sz="1200" spc="8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i="1" spc="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SQL-based</a:t>
            </a:r>
            <a:r>
              <a:rPr sz="1200" i="1" spc="75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i="1" spc="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system</a:t>
            </a:r>
            <a:r>
              <a:rPr sz="1200" i="1" spc="75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in </a:t>
            </a:r>
            <a:r>
              <a:rPr sz="1200" spc="-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revolutionizing</a:t>
            </a:r>
            <a:r>
              <a:rPr lang="en-US" altLang="en-US" sz="1200" spc="-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appointments</a:t>
            </a:r>
            <a:r>
              <a:rPr sz="1200" spc="-9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.</a:t>
            </a:r>
            <a:r>
              <a:rPr sz="1200" spc="-3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Unleash</a:t>
            </a:r>
            <a:r>
              <a:rPr lang="en-US" altLang="en-US" sz="1200" spc="-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your</a:t>
            </a:r>
            <a:r>
              <a:rPr sz="1200" spc="4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creativity</a:t>
            </a:r>
            <a:r>
              <a:rPr sz="1200" spc="4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and</a:t>
            </a:r>
            <a:r>
              <a:rPr sz="1200" spc="45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efficiency</a:t>
            </a:r>
            <a:r>
              <a:rPr sz="1200" spc="4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with</a:t>
            </a:r>
            <a:r>
              <a:rPr sz="1200" spc="45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our </a:t>
            </a:r>
            <a:r>
              <a:rPr sz="1200" spc="2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innovative</a:t>
            </a:r>
            <a:r>
              <a:rPr sz="1200" spc="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approach</a:t>
            </a:r>
            <a:r>
              <a:rPr sz="1200" spc="15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to</a:t>
            </a:r>
            <a:r>
              <a:rPr sz="1200" spc="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haroni" panose="02010803020104030203" charset="0"/>
                <a:cs typeface="Aharoni" panose="02010803020104030203" charset="0"/>
              </a:rPr>
              <a:t>scheduling.</a:t>
            </a:r>
            <a:endParaRPr sz="1200" spc="-10" dirty="0">
              <a:solidFill>
                <a:srgbClr val="FFFFFF"/>
              </a:solidFill>
              <a:latin typeface="Aharoni" panose="02010803020104030203" charset="0"/>
              <a:cs typeface="Aharoni" panose="02010803020104030203" charset="0"/>
            </a:endParaRPr>
          </a:p>
          <a:p>
            <a:pPr marL="12700" marR="5080">
              <a:lnSpc>
                <a:spcPct val="102000"/>
              </a:lnSpc>
              <a:spcBef>
                <a:spcPts val="120"/>
              </a:spcBef>
              <a:tabLst>
                <a:tab pos="1513840" algn="l"/>
              </a:tabLst>
            </a:pPr>
            <a:endParaRPr sz="1200">
              <a:latin typeface="Aharoni" panose="02010803020104030203" charset="0"/>
              <a:cs typeface="Aharoni" panose="02010803020104030203" charset="0"/>
            </a:endParaRPr>
          </a:p>
          <a:p>
            <a:pPr marL="12700" marR="5080">
              <a:lnSpc>
                <a:spcPct val="102000"/>
              </a:lnSpc>
              <a:spcBef>
                <a:spcPts val="120"/>
              </a:spcBef>
              <a:tabLst>
                <a:tab pos="1513840" algn="l"/>
              </a:tabLst>
            </a:pPr>
            <a:r>
              <a:rPr lang="en-GB" sz="1200" dirty="0">
                <a:solidFill>
                  <a:schemeClr val="bg1"/>
                </a:solidFill>
                <a:latin typeface="Aharoni" panose="02010803020104030203" charset="0"/>
                <a:ea typeface="Cambria" panose="02040503050406030204"/>
                <a:cs typeface="Aharoni" panose="02010803020104030203" charset="0"/>
                <a:sym typeface="+mn-ea"/>
              </a:rPr>
              <a:t>Managing appointments for a business or individual that includes </a:t>
            </a:r>
            <a:r>
              <a:rPr lang="en-GB" sz="1200" err="1">
                <a:solidFill>
                  <a:schemeClr val="bg1"/>
                </a:solidFill>
                <a:latin typeface="Aharoni" panose="02010803020104030203" charset="0"/>
                <a:ea typeface="Cambria" panose="02040503050406030204"/>
                <a:cs typeface="Aharoni" panose="02010803020104030203" charset="0"/>
                <a:sym typeface="+mn-ea"/>
              </a:rPr>
              <a:t>date,time</a:t>
            </a:r>
            <a:r>
              <a:rPr lang="en-GB" sz="1200" dirty="0">
                <a:solidFill>
                  <a:schemeClr val="bg1"/>
                </a:solidFill>
                <a:latin typeface="Aharoni" panose="02010803020104030203" charset="0"/>
                <a:ea typeface="Cambria" panose="02040503050406030204"/>
                <a:cs typeface="Aharoni" panose="02010803020104030203" charset="0"/>
                <a:sym typeface="+mn-ea"/>
              </a:rPr>
              <a:t>, client information, and services.</a:t>
            </a:r>
            <a:endParaRPr lang="en-US" sz="1200">
              <a:solidFill>
                <a:schemeClr val="bg1"/>
              </a:solidFill>
              <a:latin typeface="Aharoni" panose="02010803020104030203" charset="0"/>
              <a:ea typeface="Cambria" panose="02040503050406030204"/>
              <a:cs typeface="Aharoni" panose="02010803020104030203" charset="0"/>
            </a:endParaRPr>
          </a:p>
          <a:p>
            <a:pPr marL="12700" marR="5080">
              <a:lnSpc>
                <a:spcPct val="102000"/>
              </a:lnSpc>
              <a:spcBef>
                <a:spcPts val="120"/>
              </a:spcBef>
              <a:tabLst>
                <a:tab pos="1513840" algn="l"/>
              </a:tabLst>
            </a:pPr>
            <a:endParaRPr sz="1200">
              <a:latin typeface="Aharoni" panose="02010803020104030203" charset="0"/>
              <a:cs typeface="Aharoni" panose="02010803020104030203" charset="0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84550" y="504825"/>
            <a:ext cx="2251710" cy="2406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1490"/>
              </a:lnSpc>
              <a:spcBef>
                <a:spcPts val="395"/>
              </a:spcBef>
            </a:pPr>
            <a:r>
              <a:rPr lang="en-US" sz="2800" spc="95" dirty="0">
                <a:latin typeface="Berlin Sans FB Demi" panose="020E0802020502020306" charset="0"/>
                <a:cs typeface="Berlin Sans FB Demi" panose="020E0802020502020306" charset="0"/>
              </a:rPr>
              <a:t>Abstract</a:t>
            </a:r>
            <a:endParaRPr lang="en-US" sz="2800" spc="70" dirty="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79838" y="807161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2011680" y="1495425"/>
            <a:ext cx="3642360" cy="923290"/>
          </a:xfrm>
        </p:spPr>
        <p:txBody>
          <a:bodyPr wrap="square"/>
          <a:p>
            <a:r>
              <a:rPr lang="en-US" sz="1200">
                <a:solidFill>
                  <a:schemeClr val="bg1"/>
                </a:solidFill>
                <a:latin typeface="Aharoni" panose="02010803020104030203" charset="0"/>
                <a:cs typeface="Aharoni" panose="02010803020104030203" charset="0"/>
              </a:rPr>
              <a:t>At present,there is no software to record the appointments at various places, so it becomes difficult to track record and also manually saving history is time consuming and tiring.</a:t>
            </a:r>
            <a:endParaRPr lang="en-US" sz="1200">
              <a:solidFill>
                <a:schemeClr val="bg1"/>
              </a:solidFill>
              <a:latin typeface="Aharoni" panose="02010803020104030203" charset="0"/>
              <a:cs typeface="Aharoni" panose="02010803020104030203" charset="0"/>
            </a:endParaRPr>
          </a:p>
          <a:p>
            <a:r>
              <a:rPr lang="en-US" sz="1200">
                <a:solidFill>
                  <a:schemeClr val="bg1"/>
                </a:solidFill>
                <a:latin typeface="Aharoni" panose="02010803020104030203" charset="0"/>
                <a:cs typeface="Aharoni" panose="02010803020104030203" charset="0"/>
              </a:rPr>
              <a:t>It is also difficult to manage and maintain the data</a:t>
            </a:r>
            <a:endParaRPr lang="en-US" sz="1200">
              <a:solidFill>
                <a:schemeClr val="bg1"/>
              </a:solidFill>
              <a:latin typeface="Aharoni" panose="02010803020104030203" charset="0"/>
              <a:cs typeface="Aharoni" panose="02010803020104030203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166745" y="428625"/>
            <a:ext cx="2586990" cy="684530"/>
          </a:xfrm>
          <a:prstGeom prst="rect">
            <a:avLst/>
          </a:prstGeom>
        </p:spPr>
        <p:txBody>
          <a:bodyPr vert="horz" wrap="square" lIns="0" tIns="50165" rIns="0" bIns="0" rtlCol="0">
            <a:noAutofit/>
          </a:bodyPr>
          <a:p>
            <a:pPr marL="12700" marR="5080">
              <a:lnSpc>
                <a:spcPts val="1490"/>
              </a:lnSpc>
              <a:spcBef>
                <a:spcPts val="395"/>
              </a:spcBef>
            </a:pPr>
            <a:r>
              <a:rPr lang="en-US" sz="3200" spc="95" dirty="0">
                <a:latin typeface="Berlin Sans FB Demi" panose="020E0802020502020306" charset="0"/>
                <a:cs typeface="Berlin Sans FB Demi" panose="020E0802020502020306" charset="0"/>
              </a:rPr>
              <a:t>Exisitng</a:t>
            </a:r>
            <a:br>
              <a:rPr lang="en-US" sz="3200" spc="95" dirty="0">
                <a:latin typeface="Berlin Sans FB Demi" panose="020E0802020502020306" charset="0"/>
                <a:cs typeface="Berlin Sans FB Demi" panose="020E0802020502020306" charset="0"/>
              </a:rPr>
            </a:br>
            <a:br>
              <a:rPr lang="en-US" sz="3200" spc="95" dirty="0">
                <a:latin typeface="Berlin Sans FB Demi" panose="020E0802020502020306" charset="0"/>
                <a:cs typeface="Berlin Sans FB Demi" panose="020E0802020502020306" charset="0"/>
              </a:rPr>
            </a:br>
            <a:r>
              <a:rPr lang="en-US" sz="3200" spc="95" dirty="0">
                <a:latin typeface="Berlin Sans FB Demi" panose="020E0802020502020306" charset="0"/>
                <a:cs typeface="Berlin Sans FB Demi" panose="020E0802020502020306" charset="0"/>
              </a:rPr>
              <a:t>System</a:t>
            </a:r>
            <a:endParaRPr lang="en-US" sz="3200" spc="70" dirty="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66478" y="1151331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1077" y="0"/>
            <a:ext cx="2435860" cy="1732914"/>
            <a:chOff x="3411077" y="0"/>
            <a:chExt cx="2435860" cy="1732914"/>
          </a:xfrm>
        </p:grpSpPr>
        <p:sp>
          <p:nvSpPr>
            <p:cNvPr id="3" name="object 3"/>
            <p:cNvSpPr/>
            <p:nvPr/>
          </p:nvSpPr>
          <p:spPr>
            <a:xfrm>
              <a:off x="3582949" y="12"/>
              <a:ext cx="2264410" cy="1628139"/>
            </a:xfrm>
            <a:custGeom>
              <a:avLst/>
              <a:gdLst/>
              <a:ahLst/>
              <a:cxnLst/>
              <a:rect l="l" t="t" r="r" b="b"/>
              <a:pathLst>
                <a:path w="2264410" h="1628139">
                  <a:moveTo>
                    <a:pt x="939330" y="1012659"/>
                  </a:moveTo>
                  <a:lnTo>
                    <a:pt x="555586" y="628129"/>
                  </a:lnTo>
                  <a:lnTo>
                    <a:pt x="0" y="1183741"/>
                  </a:lnTo>
                  <a:lnTo>
                    <a:pt x="383717" y="1568259"/>
                  </a:lnTo>
                  <a:lnTo>
                    <a:pt x="939330" y="1012659"/>
                  </a:lnTo>
                  <a:close/>
                </a:path>
                <a:path w="2264410" h="1628139">
                  <a:moveTo>
                    <a:pt x="2263787" y="178587"/>
                  </a:moveTo>
                  <a:lnTo>
                    <a:pt x="2085187" y="0"/>
                  </a:lnTo>
                  <a:lnTo>
                    <a:pt x="1219022" y="0"/>
                  </a:lnTo>
                  <a:lnTo>
                    <a:pt x="621576" y="597433"/>
                  </a:lnTo>
                  <a:lnTo>
                    <a:pt x="1652104" y="1627962"/>
                  </a:lnTo>
                  <a:lnTo>
                    <a:pt x="2263787" y="1016292"/>
                  </a:lnTo>
                  <a:lnTo>
                    <a:pt x="2263787" y="17858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11077" y="457056"/>
              <a:ext cx="758190" cy="758190"/>
            </a:xfrm>
            <a:custGeom>
              <a:avLst/>
              <a:gdLst/>
              <a:ahLst/>
              <a:cxnLst/>
              <a:rect l="l" t="t" r="r" b="b"/>
              <a:pathLst>
                <a:path w="758189" h="758190">
                  <a:moveTo>
                    <a:pt x="555589" y="0"/>
                  </a:moveTo>
                  <a:lnTo>
                    <a:pt x="0" y="555604"/>
                  </a:lnTo>
                  <a:lnTo>
                    <a:pt x="202265" y="757857"/>
                  </a:lnTo>
                  <a:lnTo>
                    <a:pt x="757854" y="201454"/>
                  </a:lnTo>
                  <a:lnTo>
                    <a:pt x="55558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86451" y="1110580"/>
              <a:ext cx="560705" cy="622300"/>
            </a:xfrm>
            <a:custGeom>
              <a:avLst/>
              <a:gdLst/>
              <a:ahLst/>
              <a:cxnLst/>
              <a:rect l="l" t="t" r="r" b="b"/>
              <a:pathLst>
                <a:path w="560704" h="622300">
                  <a:moveTo>
                    <a:pt x="560295" y="0"/>
                  </a:moveTo>
                  <a:lnTo>
                    <a:pt x="0" y="559793"/>
                  </a:lnTo>
                  <a:lnTo>
                    <a:pt x="62240" y="622039"/>
                  </a:lnTo>
                  <a:lnTo>
                    <a:pt x="560295" y="123539"/>
                  </a:lnTo>
                  <a:lnTo>
                    <a:pt x="56029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46988" y="1061668"/>
            <a:ext cx="2036673" cy="20366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995" y="525780"/>
            <a:ext cx="3495675" cy="2571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r>
              <a:rPr lang="en-GB" sz="2400" b="0" dirty="0">
                <a:solidFill>
                  <a:schemeClr val="bg1"/>
                </a:solidFill>
                <a:latin typeface="Berlin Sans FB Demi" panose="020E0802020502020306" charset="0"/>
                <a:ea typeface="Cambria" panose="02040503050406030204"/>
                <a:cs typeface="Berlin Sans FB Demi" panose="020E0802020502020306" charset="0"/>
              </a:rPr>
              <a:t>Database tables:</a:t>
            </a:r>
            <a:endParaRPr lang="en-GB" sz="2400" b="0" dirty="0">
              <a:solidFill>
                <a:schemeClr val="bg1"/>
              </a:solidFill>
              <a:latin typeface="Berlin Sans FB Demi" panose="020E0802020502020306" charset="0"/>
              <a:ea typeface="Cambria" panose="02040503050406030204"/>
              <a:cs typeface="Berlin Sans FB Demi" panose="020E0802020502020306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bg1"/>
                </a:solidFill>
                <a:latin typeface="Berlin Sans FB Demi" panose="020E0802020502020306" charset="0"/>
                <a:ea typeface="Cambria" panose="02040503050406030204"/>
                <a:cs typeface="Berlin Sans FB Demi" panose="020E0802020502020306" charset="0"/>
              </a:rPr>
              <a:t> </a:t>
            </a:r>
            <a:r>
              <a:rPr lang="en-GB" sz="1400" b="1" dirty="0">
                <a:solidFill>
                  <a:schemeClr val="bg1"/>
                </a:solidFill>
                <a:latin typeface="Arial Black" panose="020B0A04020102020204" charset="0"/>
                <a:ea typeface="Cambria" panose="02040503050406030204"/>
                <a:cs typeface="Arial Black" panose="020B0A04020102020204" charset="0"/>
              </a:rPr>
              <a:t>Clients</a:t>
            </a:r>
            <a:r>
              <a:rPr lang="en-GB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(Client 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ID,</a:t>
            </a:r>
            <a:r>
              <a:rPr lang="en-US" alt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 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Name,</a:t>
            </a:r>
            <a:r>
              <a:rPr lang="en-US" alt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 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Email,</a:t>
            </a:r>
            <a:r>
              <a:rPr lang="en-US" alt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 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Phone</a:t>
            </a:r>
            <a:r>
              <a:rPr lang="en-GB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)</a:t>
            </a:r>
            <a:endParaRPr lang="en-GB" sz="1400" dirty="0">
              <a:solidFill>
                <a:schemeClr val="bg1"/>
              </a:solidFill>
              <a:latin typeface="Cambria" panose="02040503050406030204"/>
              <a:ea typeface="Cambria" panose="02040503050406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Cambria" panose="02040503050406030204"/>
              <a:ea typeface="Cambria" panose="02040503050406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/>
                </a:solidFill>
                <a:latin typeface="Arial Black" panose="020B0A04020102020204" charset="0"/>
                <a:ea typeface="Cambria" panose="02040503050406030204"/>
                <a:cs typeface="Arial Black" panose="020B0A04020102020204" charset="0"/>
                <a:sym typeface="+mn-ea"/>
              </a:rPr>
              <a:t>Services</a:t>
            </a:r>
            <a:r>
              <a:rPr lang="en-GB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  <a:sym typeface="+mn-ea"/>
              </a:rPr>
              <a:t>(Service 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sym typeface="+mn-ea"/>
              </a:rPr>
              <a:t>ID,</a:t>
            </a:r>
            <a:r>
              <a:rPr lang="en-US" alt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sym typeface="+mn-ea"/>
              </a:rPr>
              <a:t> 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sym typeface="+mn-ea"/>
              </a:rPr>
              <a:t>Service</a:t>
            </a:r>
            <a:r>
              <a:rPr lang="en-GB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  <a:sym typeface="+mn-ea"/>
              </a:rPr>
              <a:t> 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sym typeface="+mn-ea"/>
              </a:rPr>
              <a:t>Name,</a:t>
            </a:r>
            <a:r>
              <a:rPr lang="en-US" alt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sym typeface="+mn-ea"/>
              </a:rPr>
              <a:t> 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sym typeface="+mn-ea"/>
              </a:rPr>
              <a:t>Description,</a:t>
            </a:r>
            <a:r>
              <a:rPr lang="en-US" alt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sym typeface="+mn-ea"/>
              </a:rPr>
              <a:t> </a:t>
            </a:r>
            <a:r>
              <a:rPr lang="en-GB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  <a:sym typeface="+mn-ea"/>
              </a:rPr>
              <a:t>minutes)</a:t>
            </a:r>
            <a:endParaRPr lang="en-GB" sz="1400" dirty="0">
              <a:solidFill>
                <a:schemeClr val="bg1"/>
              </a:solidFill>
              <a:latin typeface="Cambria" panose="02040503050406030204"/>
              <a:ea typeface="Cambria" panose="0204050305040603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b="1" dirty="0">
              <a:solidFill>
                <a:schemeClr val="bg1"/>
              </a:solidFill>
              <a:latin typeface="Cambria" panose="02040503050406030204"/>
              <a:ea typeface="Cambria" panose="02040503050406030204"/>
              <a:cs typeface="Calibri" panose="020F050202020403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/>
                </a:solidFill>
                <a:latin typeface="Arial Black" panose="020B0A04020102020204" charset="0"/>
                <a:ea typeface="Cambria" panose="02040503050406030204"/>
                <a:cs typeface="Arial Black" panose="020B0A04020102020204" charset="0"/>
                <a:sym typeface="+mn-ea"/>
              </a:rPr>
              <a:t>Appointments</a:t>
            </a:r>
            <a:r>
              <a:rPr lang="en-GB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(Appointment 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ID,</a:t>
            </a:r>
            <a:r>
              <a:rPr lang="en-US" alt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 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Clie</a:t>
            </a:r>
            <a:r>
              <a:rPr lang="en-US" alt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n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t</a:t>
            </a:r>
            <a:r>
              <a:rPr lang="en-GB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 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ID,</a:t>
            </a:r>
            <a:r>
              <a:rPr lang="en-US" alt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 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Service</a:t>
            </a:r>
            <a:r>
              <a:rPr lang="en-GB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 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ID,</a:t>
            </a:r>
            <a:r>
              <a:rPr lang="en-US" alt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 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Appointment</a:t>
            </a:r>
            <a:r>
              <a:rPr lang="en-GB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 </a:t>
            </a: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date,</a:t>
            </a:r>
            <a:endParaRPr lang="en-GB" sz="1400" err="1">
              <a:solidFill>
                <a:schemeClr val="bg1"/>
              </a:solidFill>
              <a:latin typeface="Cambria" panose="02040503050406030204"/>
              <a:ea typeface="Cambria" panose="02040503050406030204"/>
              <a:cs typeface="Calibri" panose="020F050202020403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err="1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Appointment</a:t>
            </a:r>
            <a:r>
              <a:rPr lang="en-GB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  <a:cs typeface="Calibri" panose="020F0502020204030204"/>
                <a:sym typeface="+mn-ea"/>
              </a:rPr>
              <a:t> time)</a:t>
            </a:r>
            <a:endParaRPr lang="en-GB" sz="1400" dirty="0">
              <a:solidFill>
                <a:schemeClr val="bg1"/>
              </a:solidFill>
              <a:latin typeface="Cambria" panose="02040503050406030204"/>
              <a:ea typeface="Cambria" panose="02040503050406030204"/>
              <a:cs typeface="Calibri" panose="020F0502020204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Cambria" panose="02040503050406030204"/>
              <a:ea typeface="Cambria" panose="02040503050406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Cambria" panose="02040503050406030204"/>
              <a:ea typeface="Cambria" panose="02040503050406030204"/>
            </a:endParaRPr>
          </a:p>
          <a:p>
            <a:pPr algn="l"/>
            <a:endParaRPr lang="en-GB" sz="1400" dirty="0">
              <a:solidFill>
                <a:schemeClr val="bg1"/>
              </a:solidFill>
              <a:latin typeface="Cambria" panose="02040503050406030204"/>
              <a:ea typeface="Cambria" panose="02040503050406030204"/>
            </a:endParaRPr>
          </a:p>
        </p:txBody>
      </p:sp>
      <p:sp>
        <p:nvSpPr>
          <p:cNvPr id="8" name="object 11"/>
          <p:cNvSpPr txBox="1">
            <a:spLocks noGrp="1"/>
          </p:cNvSpPr>
          <p:nvPr>
            <p:ph type="title"/>
          </p:nvPr>
        </p:nvSpPr>
        <p:spPr>
          <a:xfrm>
            <a:off x="260350" y="200025"/>
            <a:ext cx="3150870" cy="2406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p>
            <a:pPr marL="12700" marR="5080">
              <a:lnSpc>
                <a:spcPts val="1490"/>
              </a:lnSpc>
              <a:spcBef>
                <a:spcPts val="395"/>
              </a:spcBef>
            </a:pPr>
            <a:r>
              <a:rPr lang="en-US" sz="2800" spc="95" dirty="0">
                <a:latin typeface="Berlin Sans FB Demi" panose="020E0802020502020306" charset="0"/>
                <a:cs typeface="Berlin Sans FB Demi" panose="020E0802020502020306" charset="0"/>
              </a:rPr>
              <a:t>Proposed System</a:t>
            </a:r>
            <a:endParaRPr lang="en-US" sz="2800" spc="70" dirty="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10" name="object 14"/>
          <p:cNvSpPr/>
          <p:nvPr/>
        </p:nvSpPr>
        <p:spPr>
          <a:xfrm>
            <a:off x="336283" y="52585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object 11"/>
          <p:cNvSpPr txBox="1">
            <a:spLocks noGrp="1"/>
          </p:cNvSpPr>
          <p:nvPr>
            <p:ph type="title"/>
          </p:nvPr>
        </p:nvSpPr>
        <p:spPr>
          <a:xfrm>
            <a:off x="260350" y="200025"/>
            <a:ext cx="5334000" cy="2406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p>
            <a:pPr marL="12700" marR="5080" algn="ctr">
              <a:lnSpc>
                <a:spcPts val="1490"/>
              </a:lnSpc>
              <a:spcBef>
                <a:spcPts val="395"/>
              </a:spcBef>
            </a:pPr>
            <a:r>
              <a:rPr lang="en-US" sz="2800" spc="95" dirty="0">
                <a:latin typeface="Berlin Sans FB Demi" panose="020E0802020502020306" charset="0"/>
                <a:cs typeface="Berlin Sans FB Demi" panose="020E0802020502020306" charset="0"/>
              </a:rPr>
              <a:t>Architecture</a:t>
            </a:r>
            <a:endParaRPr lang="en-US" sz="2800" spc="70" dirty="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10" name="object 14"/>
          <p:cNvSpPr/>
          <p:nvPr/>
        </p:nvSpPr>
        <p:spPr>
          <a:xfrm>
            <a:off x="2356218" y="52585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p/>
        </p:txBody>
      </p:sp>
      <p:sp>
        <p:nvSpPr>
          <p:cNvPr id="6" name="Rectangles 5"/>
          <p:cNvSpPr/>
          <p:nvPr/>
        </p:nvSpPr>
        <p:spPr>
          <a:xfrm>
            <a:off x="1936750" y="1800225"/>
            <a:ext cx="1981200" cy="9906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/>
              <a:t>Hair Salon</a:t>
            </a:r>
            <a:endParaRPr lang="en-US" b="1"/>
          </a:p>
        </p:txBody>
      </p:sp>
      <p:sp>
        <p:nvSpPr>
          <p:cNvPr id="7" name="Oval 6"/>
          <p:cNvSpPr/>
          <p:nvPr/>
        </p:nvSpPr>
        <p:spPr>
          <a:xfrm>
            <a:off x="260350" y="728345"/>
            <a:ext cx="1295400" cy="7620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Clients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2830195" y="1122045"/>
            <a:ext cx="1951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61235" y="729615"/>
            <a:ext cx="1332865" cy="7620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Services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18585" y="728345"/>
            <a:ext cx="1822450" cy="76263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Appointments</a:t>
            </a:r>
            <a:endParaRPr lang="en-US" sz="1400"/>
          </a:p>
        </p:txBody>
      </p:sp>
      <p:cxnSp>
        <p:nvCxnSpPr>
          <p:cNvPr id="15" name="Straight Connector 14"/>
          <p:cNvCxnSpPr>
            <a:stCxn id="7" idx="5"/>
            <a:endCxn id="6" idx="1"/>
          </p:cNvCxnSpPr>
          <p:nvPr/>
        </p:nvCxnSpPr>
        <p:spPr>
          <a:xfrm>
            <a:off x="1365885" y="1378585"/>
            <a:ext cx="570865" cy="916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" idx="4"/>
            <a:endCxn id="6" idx="0"/>
          </p:cNvCxnSpPr>
          <p:nvPr/>
        </p:nvCxnSpPr>
        <p:spPr>
          <a:xfrm flipH="1">
            <a:off x="2927350" y="1491615"/>
            <a:ext cx="635" cy="3086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4" idx="4"/>
            <a:endCxn id="6" idx="3"/>
          </p:cNvCxnSpPr>
          <p:nvPr/>
        </p:nvCxnSpPr>
        <p:spPr>
          <a:xfrm flipH="1">
            <a:off x="3917950" y="1490980"/>
            <a:ext cx="911860" cy="804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24455" y="428625"/>
            <a:ext cx="3129280" cy="684530"/>
          </a:xfrm>
          <a:prstGeom prst="rect">
            <a:avLst/>
          </a:prstGeom>
        </p:spPr>
        <p:txBody>
          <a:bodyPr vert="horz" wrap="square" lIns="0" tIns="50165" rIns="0" bIns="0" rtlCol="0">
            <a:noAutofit/>
          </a:bodyPr>
          <a:p>
            <a:pPr marL="12700" marR="5080">
              <a:lnSpc>
                <a:spcPts val="1490"/>
              </a:lnSpc>
              <a:spcBef>
                <a:spcPts val="395"/>
              </a:spcBef>
            </a:pPr>
            <a:r>
              <a:rPr lang="en-US" sz="3200" spc="70" dirty="0">
                <a:latin typeface="Berlin Sans FB Demi" panose="020E0802020502020306" charset="0"/>
                <a:cs typeface="Berlin Sans FB Demi" panose="020E0802020502020306" charset="0"/>
              </a:rPr>
              <a:t>Implementation</a:t>
            </a:r>
            <a:endParaRPr lang="en-US" sz="3200" spc="70" dirty="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10" name="object 14"/>
          <p:cNvSpPr/>
          <p:nvPr/>
        </p:nvSpPr>
        <p:spPr>
          <a:xfrm flipV="1">
            <a:off x="2717165" y="773430"/>
            <a:ext cx="2950210" cy="7620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p/>
        </p:txBody>
      </p:sp>
      <p:sp>
        <p:nvSpPr>
          <p:cNvPr id="12" name="TextBox 11"/>
          <p:cNvSpPr txBox="1"/>
          <p:nvPr/>
        </p:nvSpPr>
        <p:spPr>
          <a:xfrm>
            <a:off x="2393950" y="885825"/>
            <a:ext cx="3495675" cy="2571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l"/>
            <a:r>
              <a:rPr lang="en-US" altLang="en-US" sz="1400" b="0" dirty="0">
                <a:solidFill>
                  <a:schemeClr val="bg1"/>
                </a:solidFill>
                <a:latin typeface="Berlin Sans FB Demi" panose="020E0802020502020306" charset="0"/>
                <a:ea typeface="Cambria" panose="02040503050406030204"/>
                <a:cs typeface="Berlin Sans FB Demi" panose="020E0802020502020306" charset="0"/>
              </a:rPr>
              <a:t>Implementing a Appointment Booking System invloves several steps, which are:</a:t>
            </a:r>
            <a:endParaRPr lang="en-US" altLang="en-US" sz="1400" b="0" dirty="0">
              <a:solidFill>
                <a:schemeClr val="bg1"/>
              </a:solidFill>
              <a:latin typeface="Berlin Sans FB Demi" panose="020E0802020502020306" charset="0"/>
              <a:ea typeface="Cambria" panose="02040503050406030204"/>
              <a:cs typeface="Berlin Sans FB Demi" panose="020E080202050202030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Creating Tables named Clients, Services and Appointments.</a:t>
            </a:r>
            <a:endParaRPr lang="en-US" altLang="en-US" sz="1400" dirty="0">
              <a:solidFill>
                <a:schemeClr val="bg1"/>
              </a:solidFill>
              <a:latin typeface="Cambria" panose="02040503050406030204"/>
              <a:ea typeface="Cambria" panose="02040503050406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Inserting values into all the above mentioned tables and storing them in the database.</a:t>
            </a:r>
            <a:endParaRPr lang="en-US" altLang="en-US" sz="1400" dirty="0">
              <a:solidFill>
                <a:schemeClr val="bg1"/>
              </a:solidFill>
              <a:latin typeface="Cambria" panose="02040503050406030204"/>
              <a:ea typeface="Cambria" panose="02040503050406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/>
                <a:ea typeface="Cambria" panose="02040503050406030204"/>
              </a:rPr>
              <a:t>According to the specific query, the system has to give the valid and accurate answer.</a:t>
            </a:r>
            <a:endParaRPr lang="en-US" altLang="en-US" sz="1400" dirty="0">
              <a:solidFill>
                <a:schemeClr val="bg1"/>
              </a:solidFill>
              <a:latin typeface="Cambria" panose="02040503050406030204"/>
              <a:ea typeface="Cambria" panose="02040503050406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bg1"/>
              </a:solidFill>
              <a:latin typeface="Cambria" panose="02040503050406030204"/>
              <a:ea typeface="Cambria" panose="02040503050406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object 11"/>
          <p:cNvSpPr txBox="1">
            <a:spLocks noGrp="1"/>
          </p:cNvSpPr>
          <p:nvPr/>
        </p:nvSpPr>
        <p:spPr>
          <a:xfrm>
            <a:off x="2546350" y="276225"/>
            <a:ext cx="3129280" cy="684530"/>
          </a:xfrm>
          <a:prstGeom prst="rect">
            <a:avLst/>
          </a:prstGeom>
        </p:spPr>
        <p:txBody>
          <a:bodyPr vert="horz" wrap="square" lIns="0" tIns="50165" rIns="0" bIns="0" rtlCol="0">
            <a:noAutofit/>
          </a:bodyPr>
          <a:lstStyle>
            <a:lvl1pPr>
              <a:defRPr sz="1450" b="0" i="0">
                <a:solidFill>
                  <a:schemeClr val="bg1"/>
                </a:solidFill>
                <a:latin typeface="Cambria" panose="02040503050406030204"/>
                <a:ea typeface="+mj-ea"/>
                <a:cs typeface="Cambria" panose="02040503050406030204"/>
              </a:defRPr>
            </a:lvl1pPr>
          </a:lstStyle>
          <a:p>
            <a:pPr marL="12700" marR="5080">
              <a:lnSpc>
                <a:spcPts val="1490"/>
              </a:lnSpc>
              <a:spcBef>
                <a:spcPts val="395"/>
              </a:spcBef>
            </a:pPr>
            <a:r>
              <a:rPr lang="en-US" sz="2000" spc="70" dirty="0">
                <a:latin typeface="Berlin Sans FB Demi" panose="020E0802020502020306" charset="0"/>
                <a:cs typeface="Berlin Sans FB Demi" panose="020E0802020502020306" charset="0"/>
              </a:rPr>
              <a:t>OUTPUT SCRENSHOTS</a:t>
            </a:r>
            <a:endParaRPr lang="en-US" sz="2000" spc="70" dirty="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1330" y="809427"/>
            <a:ext cx="2505075" cy="307340"/>
          </a:xfrm>
        </p:spPr>
        <p:txBody>
          <a:bodyPr/>
          <a:p>
            <a:r>
              <a:rPr lang="en-US" sz="2000" b="1">
                <a:latin typeface="Arial Black" panose="020B0A04020102020204" charset="0"/>
                <a:cs typeface="Arial Black" panose="020B0A04020102020204" charset="0"/>
              </a:rPr>
              <a:t>Clients Table:</a:t>
            </a:r>
            <a:endParaRPr lang="en-US" sz="2000" b="1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0" y="1266825"/>
            <a:ext cx="3699510" cy="1268095"/>
          </a:xfrm>
          <a:prstGeom prst="rect">
            <a:avLst/>
          </a:prstGeom>
        </p:spPr>
      </p:pic>
      <p:sp>
        <p:nvSpPr>
          <p:cNvPr id="10" name="object 14"/>
          <p:cNvSpPr/>
          <p:nvPr/>
        </p:nvSpPr>
        <p:spPr>
          <a:xfrm flipV="1">
            <a:off x="2698750" y="601345"/>
            <a:ext cx="2421255" cy="7620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21965" y="428625"/>
            <a:ext cx="2333625" cy="307340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GB" sz="2000" b="1" dirty="0">
                <a:latin typeface="Arial Black" panose="020B0A04020102020204" charset="0"/>
                <a:ea typeface="Cambria" panose="02040503050406030204"/>
                <a:cs typeface="Arial Black" panose="020B0A04020102020204" charset="0"/>
              </a:rPr>
              <a:t>Services Table</a:t>
            </a:r>
            <a:endParaRPr lang="en-GB" sz="2000" b="1" dirty="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1" name="Picture 20" descr="A screen shot of a computer program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40" y="1009015"/>
            <a:ext cx="3011170" cy="1649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36172" y="0"/>
            <a:ext cx="1111250" cy="617220"/>
            <a:chOff x="3636172" y="0"/>
            <a:chExt cx="1111250" cy="617220"/>
          </a:xfrm>
        </p:grpSpPr>
        <p:sp>
          <p:nvSpPr>
            <p:cNvPr id="3" name="object 3"/>
            <p:cNvSpPr/>
            <p:nvPr/>
          </p:nvSpPr>
          <p:spPr>
            <a:xfrm>
              <a:off x="3807256" y="0"/>
              <a:ext cx="940435" cy="617220"/>
            </a:xfrm>
            <a:custGeom>
              <a:avLst/>
              <a:gdLst/>
              <a:ahLst/>
              <a:cxnLst/>
              <a:rect l="l" t="t" r="r" b="b"/>
              <a:pathLst>
                <a:path w="940435" h="617220">
                  <a:moveTo>
                    <a:pt x="878825" y="0"/>
                  </a:moveTo>
                  <a:lnTo>
                    <a:pt x="233037" y="0"/>
                  </a:lnTo>
                  <a:lnTo>
                    <a:pt x="0" y="233050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36172" y="0"/>
              <a:ext cx="465455" cy="263525"/>
            </a:xfrm>
            <a:custGeom>
              <a:avLst/>
              <a:gdLst/>
              <a:ahLst/>
              <a:cxnLst/>
              <a:rect l="l" t="t" r="r" b="b"/>
              <a:pathLst>
                <a:path w="465454" h="263525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512" y="0"/>
            <a:ext cx="2156460" cy="2384425"/>
            <a:chOff x="1512" y="0"/>
            <a:chExt cx="2156460" cy="2384425"/>
          </a:xfrm>
        </p:grpSpPr>
        <p:sp>
          <p:nvSpPr>
            <p:cNvPr id="6" name="object 6"/>
            <p:cNvSpPr/>
            <p:nvPr/>
          </p:nvSpPr>
          <p:spPr>
            <a:xfrm>
              <a:off x="1706462" y="0"/>
              <a:ext cx="451484" cy="389890"/>
            </a:xfrm>
            <a:custGeom>
              <a:avLst/>
              <a:gdLst/>
              <a:ahLst/>
              <a:cxnLst/>
              <a:rect l="l" t="t" r="r" b="b"/>
              <a:pathLst>
                <a:path w="451485" h="389890">
                  <a:moveTo>
                    <a:pt x="451375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3"/>
                  </a:lnTo>
                  <a:lnTo>
                    <a:pt x="45137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22592" y="193548"/>
              <a:ext cx="1111250" cy="1111250"/>
            </a:xfrm>
            <a:custGeom>
              <a:avLst/>
              <a:gdLst/>
              <a:ahLst/>
              <a:cxn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12" y="322993"/>
              <a:ext cx="1429385" cy="2061210"/>
            </a:xfrm>
            <a:custGeom>
              <a:avLst/>
              <a:gdLst/>
              <a:ahLst/>
              <a:cxn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5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482" y="0"/>
              <a:ext cx="1385570" cy="692785"/>
            </a:xfrm>
            <a:custGeom>
              <a:avLst/>
              <a:gdLst/>
              <a:ahLst/>
              <a:cxnLst/>
              <a:rect l="l" t="t" r="r" b="b"/>
              <a:pathLst>
                <a:path w="1385570" h="692785">
                  <a:moveTo>
                    <a:pt x="1385427" y="0"/>
                  </a:moveTo>
                  <a:lnTo>
                    <a:pt x="0" y="0"/>
                  </a:lnTo>
                  <a:lnTo>
                    <a:pt x="692710" y="692456"/>
                  </a:lnTo>
                  <a:lnTo>
                    <a:pt x="138542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15877" y="26760"/>
            <a:ext cx="1946918" cy="1703259"/>
          </a:xfrm>
          <a:prstGeom prst="rect">
            <a:avLst/>
          </a:prstGeom>
        </p:spPr>
      </p:pic>
      <p:pic>
        <p:nvPicPr>
          <p:cNvPr id="20" name="Picture 19" descr="A black screen with white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75" y="1294214"/>
            <a:ext cx="3352858" cy="17035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97405" y="568960"/>
            <a:ext cx="219138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rial Black" panose="020B0A04020102020204" charset="0"/>
                <a:ea typeface="Cambria" panose="02040503050406030204"/>
                <a:cs typeface="Arial Black" panose="020B0A04020102020204" charset="0"/>
              </a:rPr>
              <a:t>Appointments Table</a:t>
            </a:r>
            <a:endParaRPr lang="en-GB" sz="2000" dirty="0">
              <a:solidFill>
                <a:schemeClr val="bg1"/>
              </a:solidFill>
              <a:latin typeface="Arial Black" panose="020B0A04020102020204" charset="0"/>
              <a:ea typeface="Cambria" panose="02040503050406030204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2171</Words>
  <Application>WPS Presentation</Application>
  <PresentationFormat>Custom</PresentationFormat>
  <Paragraphs>89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Cambria</vt:lpstr>
      <vt:lpstr>Berlin Sans FB Demi</vt:lpstr>
      <vt:lpstr>Aharoni</vt:lpstr>
      <vt:lpstr>Arial Black</vt:lpstr>
      <vt:lpstr>Calibri</vt:lpstr>
      <vt:lpstr>Microsoft YaHei</vt:lpstr>
      <vt:lpstr>Arial Unicode MS</vt:lpstr>
      <vt:lpstr>Office Theme</vt:lpstr>
      <vt:lpstr>Seamless Scheduling: Revolutionizing Appointments with a SQL-Based System</vt:lpstr>
      <vt:lpstr>Abstract</vt:lpstr>
      <vt:lpstr>Exisitng  System</vt:lpstr>
      <vt:lpstr>Proposed System</vt:lpstr>
      <vt:lpstr>Architecture</vt:lpstr>
      <vt:lpstr>Implementation</vt:lpstr>
      <vt:lpstr>Clients Table:</vt:lpstr>
      <vt:lpstr>Services Table</vt:lpstr>
      <vt:lpstr>PowerPoint 演示文稿</vt:lpstr>
      <vt:lpstr>Querying appointments for a specific client</vt:lpstr>
      <vt:lpstr>Clients Without Appointments</vt:lpstr>
      <vt:lpstr>Average Service Duration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Seamless Scheduling: Revolutionizing Appointments with a SQL-Based System</dc:title>
  <dc:creator/>
  <cp:lastModifiedBy>Abdus Samee</cp:lastModifiedBy>
  <cp:revision>226</cp:revision>
  <dcterms:created xsi:type="dcterms:W3CDTF">2024-01-07T12:02:00Z</dcterms:created>
  <dcterms:modified xsi:type="dcterms:W3CDTF">2025-08-10T07:37:58Z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2024-01-07T16:30:00Z</vt:filetime>
  </property>
  <property fmtid="{D5CDD505-2E9C-101B-9397-08002B2CF9AE}" pid="3" name="LastSaved">
    <vt:filetime>2024-01-07T16:30:00Z</vt:filetime>
  </property>
  <property fmtid="{D5CDD505-2E9C-101B-9397-08002B2CF9AE}" pid="4" name="Producer">
    <vt:lpwstr>GPL Ghostscript 10.02.0</vt:lpwstr>
  </property>
  <property fmtid="{D5CDD505-2E9C-101B-9397-08002B2CF9AE}" pid="5" name="ICV">
    <vt:lpwstr>FB0CE72EC6074F2A8DCF4B087E3F12B9_12</vt:lpwstr>
  </property>
  <property fmtid="{D5CDD505-2E9C-101B-9397-08002B2CF9AE}" pid="6" name="KSOProductBuildVer">
    <vt:lpwstr>1033-12.2.0.22222</vt:lpwstr>
  </property>
</Properties>
</file>